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3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3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>
        <p:scale>
          <a:sx n="80" d="100"/>
          <a:sy n="80" d="100"/>
        </p:scale>
        <p:origin x="-12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CE22C2-BC02-4EC2-9E3B-E6FBC371EDFD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CBF263-3EE2-4366-AA31-854B64703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2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BF263-3EE2-4366-AA31-854B647036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0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C271C1-6116-4D08-8C6C-D38DE29C7C70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B99193-C86B-480C-93C3-372D046A62E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psychoutcomes.org/bin/view/OutcomesMeasurement/SimpleEffectSize" TargetMode="External"/><Relationship Id="rId4" Type="http://schemas.openxmlformats.org/officeDocument/2006/relationships/hyperlink" Target="https://psychoutcomes.org/bin/view/OutcomesMeasurement/SeverityAdjustedEffectSiz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Wisdom Healing Qigong</a:t>
            </a:r>
            <a:endParaRPr lang="en-US" sz="48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600" b="1" dirty="0" smtClean="0">
                <a:solidFill>
                  <a:srgbClr val="7030A0"/>
                </a:solidFill>
              </a:rPr>
              <a:t>Eight week class results</a:t>
            </a:r>
          </a:p>
          <a:p>
            <a:r>
              <a:rPr lang="en-US" sz="3800" b="1" dirty="0" smtClean="0">
                <a:solidFill>
                  <a:srgbClr val="7030A0"/>
                </a:solidFill>
              </a:rPr>
              <a:t>Chronic Pain</a:t>
            </a:r>
          </a:p>
          <a:p>
            <a:r>
              <a:rPr lang="en-US" sz="3800" b="1" dirty="0" smtClean="0">
                <a:solidFill>
                  <a:srgbClr val="7030A0"/>
                </a:solidFill>
              </a:rPr>
              <a:t>Well-being / Global Distress</a:t>
            </a:r>
          </a:p>
          <a:p>
            <a:r>
              <a:rPr lang="en-US" sz="3400" b="1" dirty="0" smtClean="0">
                <a:solidFill>
                  <a:srgbClr val="7030A0"/>
                </a:solidFill>
              </a:rPr>
              <a:t>Including Depression / Anxiety</a:t>
            </a:r>
            <a:endParaRPr lang="en-US" sz="3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Quotes </a:t>
            </a:r>
            <a:r>
              <a:rPr lang="en-US" sz="2800" dirty="0"/>
              <a:t>f</a:t>
            </a:r>
            <a:r>
              <a:rPr lang="en-US" sz="2800" dirty="0" smtClean="0"/>
              <a:t>rom patients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569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1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6400" dirty="0"/>
              <a:t>Woman with HIV, anxiety and headaches:</a:t>
            </a:r>
          </a:p>
          <a:p>
            <a:pPr marL="0" indent="0">
              <a:buNone/>
            </a:pPr>
            <a:r>
              <a:rPr lang="en-US" sz="6400" dirty="0"/>
              <a:t>“Feeling relaxed, peace of mind, headache relieved</a:t>
            </a:r>
            <a:r>
              <a:rPr lang="en-US" sz="6400" dirty="0" smtClean="0"/>
              <a:t>.”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/>
              <a:t>Man with HIV, depression and chronic pain:</a:t>
            </a:r>
          </a:p>
          <a:p>
            <a:pPr marL="0" indent="0">
              <a:buNone/>
            </a:pPr>
            <a:r>
              <a:rPr lang="en-US" sz="6400" dirty="0"/>
              <a:t>“Shoulder and back pain have subsided, my energy is more fluid.”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/>
              <a:t>Woman with depression and chronic pain</a:t>
            </a:r>
          </a:p>
          <a:p>
            <a:pPr marL="0" indent="0">
              <a:buNone/>
            </a:pPr>
            <a:r>
              <a:rPr lang="en-US" sz="6400" dirty="0"/>
              <a:t>“Embraced the pain in my body – which released my tension.” “Conflicts of emotions eased.”</a:t>
            </a:r>
          </a:p>
          <a:p>
            <a:pPr marL="0" indent="0">
              <a:buNone/>
            </a:pPr>
            <a:r>
              <a:rPr lang="en-US" sz="6400" dirty="0"/>
              <a:t>“Feeling a sense of calmness and joy.”</a:t>
            </a:r>
          </a:p>
          <a:p>
            <a:pPr marL="0" indent="0">
              <a:buNone/>
            </a:pPr>
            <a:r>
              <a:rPr lang="en-US" sz="6400" dirty="0"/>
              <a:t> </a:t>
            </a:r>
          </a:p>
          <a:p>
            <a:r>
              <a:rPr lang="en-US" sz="6400" dirty="0"/>
              <a:t>Man with HIV, anxiety and chronic pain:</a:t>
            </a:r>
          </a:p>
          <a:p>
            <a:pPr marL="0" indent="0">
              <a:buNone/>
            </a:pPr>
            <a:r>
              <a:rPr lang="en-US" sz="6400" dirty="0"/>
              <a:t>“Back pain is minimal, emotional state is joyful.”</a:t>
            </a:r>
          </a:p>
          <a:p>
            <a:pPr marL="0" indent="0">
              <a:buNone/>
            </a:pPr>
            <a:r>
              <a:rPr lang="en-US" sz="6400" dirty="0"/>
              <a:t>“Back pain is better, forgiveness of self has improved.”</a:t>
            </a:r>
          </a:p>
          <a:p>
            <a:pPr marL="0" indent="0">
              <a:buNone/>
            </a:pPr>
            <a:r>
              <a:rPr lang="en-US" sz="6400" dirty="0"/>
              <a:t>“When I have elbow pain I don't resist it. I follow it and smile at it</a:t>
            </a:r>
            <a:r>
              <a:rPr lang="en-US" sz="6400" dirty="0" smtClean="0"/>
              <a:t>.”</a:t>
            </a:r>
          </a:p>
          <a:p>
            <a:pPr marL="0" indent="0">
              <a:buNone/>
            </a:pPr>
            <a:endParaRPr lang="en-US" sz="6400" dirty="0" smtClean="0"/>
          </a:p>
          <a:p>
            <a:r>
              <a:rPr lang="en-US" sz="6400" dirty="0"/>
              <a:t>15 year old girl </a:t>
            </a:r>
            <a:r>
              <a:rPr lang="en-US" sz="6400" dirty="0" smtClean="0"/>
              <a:t>with depression</a:t>
            </a:r>
            <a:r>
              <a:rPr lang="en-US" sz="6400" dirty="0"/>
              <a:t>, </a:t>
            </a:r>
            <a:r>
              <a:rPr lang="en-US" sz="6400" dirty="0" smtClean="0"/>
              <a:t>ADHD and </a:t>
            </a:r>
            <a:r>
              <a:rPr lang="en-US" sz="6400" dirty="0"/>
              <a:t>“emotional eating issues”:</a:t>
            </a:r>
          </a:p>
          <a:p>
            <a:pPr marL="0" indent="0">
              <a:buNone/>
            </a:pPr>
            <a:r>
              <a:rPr lang="en-US" sz="6400" dirty="0"/>
              <a:t>“I feel as if the darkness in my body is fading like if my anger was disappearing.”</a:t>
            </a:r>
          </a:p>
          <a:p>
            <a:pPr marL="0" indent="0">
              <a:buNone/>
            </a:pPr>
            <a:r>
              <a:rPr lang="en-US" sz="6400" dirty="0"/>
              <a:t>Last class:</a:t>
            </a:r>
          </a:p>
          <a:p>
            <a:pPr marL="0" indent="0">
              <a:buNone/>
            </a:pPr>
            <a:r>
              <a:rPr lang="en-US" sz="6400" dirty="0"/>
              <a:t>“Today I had knee pain and it went away as soon as we did the Bending Spine practice. I feel connected with my body. I've learned to accept all good and bad in my body and I feel amazing.”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12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dirty="0"/>
              <a:t>Man with anxiety and depression:</a:t>
            </a:r>
          </a:p>
          <a:p>
            <a:pPr marL="0" indent="0">
              <a:buNone/>
            </a:pPr>
            <a:r>
              <a:rPr lang="en-US" sz="6400" dirty="0"/>
              <a:t>“Release of sadness, feel calmness, aliveness</a:t>
            </a:r>
            <a:r>
              <a:rPr lang="en-US" sz="6400" dirty="0" smtClean="0"/>
              <a:t>.”</a:t>
            </a:r>
          </a:p>
          <a:p>
            <a:pPr marL="0" indent="0">
              <a:buNone/>
            </a:pPr>
            <a:endParaRPr lang="en-US" sz="6400" dirty="0" smtClean="0"/>
          </a:p>
          <a:p>
            <a:r>
              <a:rPr lang="en-US" sz="6400" dirty="0"/>
              <a:t>Man with HIV, depression and ADHD:</a:t>
            </a:r>
          </a:p>
          <a:p>
            <a:pPr marL="0" indent="0">
              <a:buNone/>
            </a:pPr>
            <a:r>
              <a:rPr lang="en-US" sz="6400" dirty="0"/>
              <a:t>“My mind is more clear, more focused.”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/>
              <a:t>Woman with Parkinson's:</a:t>
            </a:r>
          </a:p>
          <a:p>
            <a:pPr marL="0" indent="0">
              <a:buNone/>
            </a:pPr>
            <a:r>
              <a:rPr lang="en-US" sz="6400" dirty="0"/>
              <a:t>“I have improved willingness to confront my Parkinson's</a:t>
            </a:r>
            <a:r>
              <a:rPr lang="en-US" sz="6400" dirty="0" smtClean="0"/>
              <a:t>.”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/>
              <a:t>Woman with depression and chronic pain:</a:t>
            </a:r>
          </a:p>
          <a:p>
            <a:pPr marL="0" indent="0">
              <a:buNone/>
            </a:pPr>
            <a:r>
              <a:rPr lang="en-US" sz="6400" dirty="0"/>
              <a:t>“My body feels warm and fuzzy all over, tingly – I feel good</a:t>
            </a:r>
            <a:r>
              <a:rPr lang="en-US" sz="6400" dirty="0" smtClean="0"/>
              <a:t>.”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/>
              <a:t>Man with HIV and depression:</a:t>
            </a:r>
          </a:p>
          <a:p>
            <a:pPr marL="0" indent="0">
              <a:buNone/>
            </a:pPr>
            <a:r>
              <a:rPr lang="en-US" sz="6400" dirty="0"/>
              <a:t>“Brought up emotion to the point of tears</a:t>
            </a:r>
            <a:r>
              <a:rPr lang="en-US" sz="6400" dirty="0" smtClean="0"/>
              <a:t>.”</a:t>
            </a:r>
          </a:p>
          <a:p>
            <a:pPr marL="0" indent="0">
              <a:buNone/>
            </a:pPr>
            <a:endParaRPr lang="en-US" sz="6400" dirty="0" smtClean="0"/>
          </a:p>
          <a:p>
            <a:r>
              <a:rPr lang="en-US" sz="6400" dirty="0" smtClean="0"/>
              <a:t>Woman </a:t>
            </a:r>
            <a:r>
              <a:rPr lang="en-US" sz="6400" dirty="0"/>
              <a:t>with depression, anxiety and chronic pain</a:t>
            </a:r>
            <a:r>
              <a:rPr lang="en-US" sz="6400" dirty="0" smtClean="0"/>
              <a:t>:</a:t>
            </a:r>
          </a:p>
          <a:p>
            <a:pPr marL="0" indent="0">
              <a:buNone/>
            </a:pPr>
            <a:r>
              <a:rPr lang="en-US" sz="6400" dirty="0" smtClean="0"/>
              <a:t>“</a:t>
            </a:r>
            <a:r>
              <a:rPr lang="en-US" sz="6400" dirty="0"/>
              <a:t>My body feels more alive and lighter, I don't feel as anxious.”</a:t>
            </a:r>
          </a:p>
          <a:p>
            <a:pPr marL="0" indent="0">
              <a:buNone/>
            </a:pPr>
            <a:r>
              <a:rPr lang="en-US" sz="6400" dirty="0"/>
              <a:t>“When I came in my upper back and lower back were hurting bad, I have no pain now.”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6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Wisdom Healing Qigong?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Wisdom Healing Qigong (</a:t>
            </a:r>
            <a:r>
              <a:rPr lang="en-US" sz="2000" dirty="0" err="1" smtClean="0"/>
              <a:t>chee</a:t>
            </a:r>
            <a:r>
              <a:rPr lang="en-US" sz="2000" dirty="0" smtClean="0"/>
              <a:t>-gung) is a system of healing and transformation for optimizing health &amp; wellness. Using gentle movement, sounds, visualization &amp; meditation, the mind &amp; body are empowered with more vitality &amp; joy.</a:t>
            </a:r>
          </a:p>
          <a:p>
            <a:endParaRPr lang="en-US" sz="2000" dirty="0" smtClean="0"/>
          </a:p>
          <a:p>
            <a:r>
              <a:rPr lang="en-US" sz="2000" dirty="0" smtClean="0"/>
              <a:t>WHQ was developed by Dr. Pang Ming, founder of the largest Qigong hospital in China, and is taught worldwide by Master </a:t>
            </a:r>
            <a:r>
              <a:rPr lang="en-US" sz="2000" dirty="0" err="1" smtClean="0"/>
              <a:t>Mingtong</a:t>
            </a:r>
            <a:r>
              <a:rPr lang="en-US" sz="2000" dirty="0" smtClean="0"/>
              <a:t> </a:t>
            </a:r>
            <a:r>
              <a:rPr lang="en-US" sz="2000" dirty="0" err="1" smtClean="0"/>
              <a:t>Gu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Protocol for eight week WHQ class was created by Master </a:t>
            </a:r>
            <a:r>
              <a:rPr lang="en-US" sz="2000" dirty="0" err="1" smtClean="0"/>
              <a:t>Mingtong</a:t>
            </a:r>
            <a:r>
              <a:rPr lang="en-US" sz="2000" dirty="0" smtClean="0"/>
              <a:t> </a:t>
            </a:r>
            <a:r>
              <a:rPr lang="en-US" sz="2000" dirty="0" err="1" smtClean="0"/>
              <a:t>Gu</a:t>
            </a:r>
            <a:r>
              <a:rPr lang="en-US" sz="2000" dirty="0"/>
              <a:t> </a:t>
            </a:r>
            <a:r>
              <a:rPr lang="en-US" sz="2000" dirty="0" smtClean="0"/>
              <a:t>and taught by Ilka de Gast, </a:t>
            </a:r>
            <a:r>
              <a:rPr lang="en-US" sz="2000" dirty="0" err="1" smtClean="0"/>
              <a:t>PsyD</a:t>
            </a:r>
            <a:r>
              <a:rPr lang="en-US" sz="2000" dirty="0" smtClean="0"/>
              <a:t>. (currently in WHQ Teacher </a:t>
            </a:r>
            <a:r>
              <a:rPr lang="en-US" sz="2000" dirty="0"/>
              <a:t>T</a:t>
            </a:r>
            <a:r>
              <a:rPr lang="en-US" sz="2000" dirty="0" smtClean="0"/>
              <a:t>raining </a:t>
            </a:r>
            <a:r>
              <a:rPr lang="en-US" sz="2000" dirty="0"/>
              <a:t>P</a:t>
            </a:r>
            <a:r>
              <a:rPr lang="en-US" sz="2000" dirty="0" smtClean="0"/>
              <a:t>rogram).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399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71600"/>
            <a:ext cx="7162800" cy="475488"/>
          </a:xfrm>
        </p:spPr>
        <p:txBody>
          <a:bodyPr>
            <a:noAutofit/>
          </a:bodyPr>
          <a:lstStyle/>
          <a:p>
            <a:r>
              <a:rPr lang="en-US" sz="4800" dirty="0" smtClean="0"/>
              <a:t>Eight week WHQ class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June 10 – August 5, 2015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8153400" cy="4312920"/>
          </a:xfrm>
        </p:spPr>
        <p:txBody>
          <a:bodyPr>
            <a:normAutofit/>
          </a:bodyPr>
          <a:lstStyle/>
          <a:p>
            <a:r>
              <a:rPr lang="en-US" sz="2000" dirty="0" smtClean="0">
                <a:cs typeface="Arial" panose="020B0604020202020204" pitchFamily="34" charset="0"/>
              </a:rPr>
              <a:t>15 </a:t>
            </a:r>
            <a:r>
              <a:rPr lang="en-US" sz="2000" dirty="0">
                <a:cs typeface="Arial" panose="020B0604020202020204" pitchFamily="34" charset="0"/>
              </a:rPr>
              <a:t>p</a:t>
            </a:r>
            <a:r>
              <a:rPr lang="en-US" sz="2000" dirty="0" smtClean="0">
                <a:cs typeface="Arial" panose="020B0604020202020204" pitchFamily="34" charset="0"/>
              </a:rPr>
              <a:t>atients started the class (class ended with </a:t>
            </a:r>
            <a:r>
              <a:rPr lang="en-US" sz="2000" smtClean="0">
                <a:cs typeface="Arial" panose="020B0604020202020204" pitchFamily="34" charset="0"/>
              </a:rPr>
              <a:t>12 patients).</a:t>
            </a:r>
            <a:endParaRPr lang="en-US" sz="2000" dirty="0" smtClean="0">
              <a:cs typeface="Arial" panose="020B0604020202020204" pitchFamily="34" charset="0"/>
            </a:endParaRPr>
          </a:p>
          <a:p>
            <a:r>
              <a:rPr lang="en-US" sz="2000" dirty="0" smtClean="0"/>
              <a:t>7 </a:t>
            </a:r>
            <a:r>
              <a:rPr lang="en-US" sz="2000" dirty="0"/>
              <a:t>p</a:t>
            </a:r>
            <a:r>
              <a:rPr lang="en-US" sz="2000" dirty="0" smtClean="0"/>
              <a:t>atients </a:t>
            </a:r>
            <a:r>
              <a:rPr lang="en-US" sz="2000" dirty="0" smtClean="0"/>
              <a:t>presented with chronic pain.</a:t>
            </a:r>
          </a:p>
          <a:p>
            <a:r>
              <a:rPr lang="en-US" sz="2000" dirty="0" smtClean="0"/>
              <a:t>12 </a:t>
            </a:r>
            <a:r>
              <a:rPr lang="en-US" sz="2000" dirty="0"/>
              <a:t>p</a:t>
            </a:r>
            <a:r>
              <a:rPr lang="en-US" sz="2000" dirty="0" smtClean="0"/>
              <a:t>atients </a:t>
            </a:r>
            <a:r>
              <a:rPr lang="en-US" sz="2000" dirty="0" smtClean="0"/>
              <a:t>presented with depression </a:t>
            </a:r>
            <a:r>
              <a:rPr lang="en-US" sz="2000" dirty="0" smtClean="0"/>
              <a:t>and / or anxiety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</a:t>
            </a:r>
            <a:r>
              <a:rPr lang="en-US" sz="2000" dirty="0" smtClean="0"/>
              <a:t>atients </a:t>
            </a:r>
            <a:r>
              <a:rPr lang="en-US" sz="2000" dirty="0" smtClean="0"/>
              <a:t>completed two self-report questionnaires before class on June 10 (or June 17).</a:t>
            </a:r>
          </a:p>
          <a:p>
            <a:r>
              <a:rPr lang="en-US" sz="2000" dirty="0" smtClean="0"/>
              <a:t>P</a:t>
            </a:r>
            <a:r>
              <a:rPr lang="en-US" sz="2000" dirty="0" smtClean="0"/>
              <a:t>atients </a:t>
            </a:r>
            <a:r>
              <a:rPr lang="en-US" sz="2000" dirty="0" smtClean="0"/>
              <a:t>completed two self-report questionnaires at the end of each class from June 10 – August 5.</a:t>
            </a:r>
          </a:p>
          <a:p>
            <a:r>
              <a:rPr lang="en-US" sz="2000" dirty="0" smtClean="0"/>
              <a:t>Self-report questionnaires focused on chronic pain, well-being / global distress, including depression and anxiety and a general description of symptoms.</a:t>
            </a:r>
          </a:p>
          <a:p>
            <a:endParaRPr lang="en-US" sz="2000" baseline="30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4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Graphs showing changes in: </a:t>
            </a:r>
          </a:p>
          <a:p>
            <a:r>
              <a:rPr lang="en-US" sz="2400" dirty="0" smtClean="0"/>
              <a:t>Chronic  Pain levels </a:t>
            </a:r>
          </a:p>
          <a:p>
            <a:r>
              <a:rPr lang="en-US" sz="2400" dirty="0" smtClean="0"/>
              <a:t>Well-being / Global Distress Scores</a:t>
            </a:r>
          </a:p>
          <a:p>
            <a:r>
              <a:rPr lang="en-US" sz="2400" dirty="0" smtClean="0"/>
              <a:t>Including Depression and Anxiety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046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Chronic Pain </a:t>
            </a:r>
            <a:r>
              <a:rPr lang="en-US" sz="2400" dirty="0" smtClean="0"/>
              <a:t>(10 – worst pain / 1 – no pain)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How would you rate your pain right now?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57400"/>
            <a:ext cx="5707158" cy="4389437"/>
          </a:xfrm>
        </p:spPr>
      </p:pic>
    </p:spTree>
    <p:extLst>
      <p:ext uri="{BB962C8B-B14F-4D97-AF65-F5344CB8AC3E}">
        <p14:creationId xmlns:p14="http://schemas.microsoft.com/office/powerpoint/2010/main" val="12506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Chronic pain </a:t>
            </a:r>
            <a:br>
              <a:rPr lang="en-US" sz="5300" dirty="0" smtClean="0"/>
            </a:br>
            <a:r>
              <a:rPr lang="en-US" sz="2200" dirty="0" smtClean="0"/>
              <a:t>red – pain rating on 6/10/15</a:t>
            </a:r>
            <a:br>
              <a:rPr lang="en-US" sz="2200" dirty="0" smtClean="0"/>
            </a:br>
            <a:r>
              <a:rPr lang="en-US" sz="2200" dirty="0" smtClean="0"/>
              <a:t>green – pain rating on 8/5/15</a:t>
            </a: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5935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Pain right now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41775" cy="654843"/>
          </a:xfrm>
        </p:spPr>
        <p:txBody>
          <a:bodyPr>
            <a:normAutofit fontScale="92500" lnSpcReduction="10000"/>
          </a:bodyPr>
          <a:lstStyle/>
          <a:p>
            <a:endParaRPr lang="en-US" sz="2200" dirty="0" smtClean="0"/>
          </a:p>
          <a:p>
            <a:r>
              <a:rPr lang="en-US" dirty="0" smtClean="0"/>
              <a:t>Global pain score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42217"/>
            <a:ext cx="4040188" cy="3591278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41512"/>
            <a:ext cx="4041775" cy="3592688"/>
          </a:xfrm>
        </p:spPr>
      </p:pic>
    </p:spTree>
    <p:extLst>
      <p:ext uri="{BB962C8B-B14F-4D97-AF65-F5344CB8AC3E}">
        <p14:creationId xmlns:p14="http://schemas.microsoft.com/office/powerpoint/2010/main" val="204661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Chronic Pain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Pain right now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Global pain score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66055"/>
            <a:ext cx="4040188" cy="334360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765398"/>
            <a:ext cx="4041775" cy="3344917"/>
          </a:xfrm>
        </p:spPr>
      </p:pic>
    </p:spTree>
    <p:extLst>
      <p:ext uri="{BB962C8B-B14F-4D97-AF65-F5344CB8AC3E}">
        <p14:creationId xmlns:p14="http://schemas.microsoft.com/office/powerpoint/2010/main" val="100775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5648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Change in Well-being and Global Distress scores including Depression and Anxiety</a:t>
            </a:r>
            <a:endParaRPr lang="en-US" sz="3600" dirty="0"/>
          </a:p>
        </p:txBody>
      </p:sp>
      <p:pic>
        <p:nvPicPr>
          <p:cNvPr id="5" name="FR2" descr="Distribution of Patient Change Graph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3200400"/>
            <a:ext cx="2857500" cy="1714500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9" name="FR1" descr="Severity Adjusted Effect Size Graph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326861" y="3429000"/>
            <a:ext cx="4038600" cy="1453896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8" name="Rectangle 7"/>
          <p:cNvSpPr/>
          <p:nvPr/>
        </p:nvSpPr>
        <p:spPr>
          <a:xfrm>
            <a:off x="2438400" y="568943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/>
            <a:r>
              <a:rPr lang="en-US" sz="1200" dirty="0" smtClean="0"/>
              <a:t>Note</a:t>
            </a:r>
            <a:r>
              <a:rPr lang="en-US" sz="1200" dirty="0"/>
              <a:t>: Severity Adjusted Effect Size and Distribution of Patient Change graphs are based on cases with intake scores in the clinical range with 2 or more assessments. The sample size for these graphs is </a:t>
            </a:r>
            <a:r>
              <a:rPr lang="en-US" sz="1200" b="1" dirty="0"/>
              <a:t>12</a:t>
            </a:r>
            <a:r>
              <a:rPr lang="en-US" sz="1200" dirty="0"/>
              <a:t> cases, which is </a:t>
            </a:r>
            <a:r>
              <a:rPr lang="en-US" sz="1200" b="1" dirty="0"/>
              <a:t>100.00 %</a:t>
            </a:r>
            <a:r>
              <a:rPr lang="en-US" sz="1200" dirty="0"/>
              <a:t> of all cases with multiple </a:t>
            </a:r>
            <a:r>
              <a:rPr lang="en-US" sz="1200" dirty="0" smtClean="0"/>
              <a:t>assessments. 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610055" y="2861078"/>
            <a:ext cx="3108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Distribution </a:t>
            </a:r>
            <a:r>
              <a:rPr lang="en-US" dirty="0"/>
              <a:t>of Patient Change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67200" y="273004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Effect Size - </a:t>
            </a:r>
            <a:r>
              <a:rPr lang="en-US" sz="1600" u="sng" dirty="0">
                <a:hlinkClick r:id="rId4" tooltip="Click for Definition"/>
              </a:rPr>
              <a:t>Severity </a:t>
            </a:r>
            <a:r>
              <a:rPr lang="en-US" sz="1600" u="sng" dirty="0" smtClean="0">
                <a:hlinkClick r:id="rId4" tooltip="Click for Definition"/>
              </a:rPr>
              <a:t>Adjusted:</a:t>
            </a:r>
            <a:r>
              <a:rPr lang="en-US" sz="1600" dirty="0" smtClean="0"/>
              <a:t> </a:t>
            </a:r>
            <a:r>
              <a:rPr lang="en-US" sz="1600" dirty="0"/>
              <a:t>0.97 </a:t>
            </a:r>
            <a:endParaRPr lang="en-US" sz="1600" dirty="0" smtClean="0"/>
          </a:p>
          <a:p>
            <a:r>
              <a:rPr lang="en-US" sz="1600" dirty="0" smtClean="0"/>
              <a:t>and </a:t>
            </a:r>
            <a:r>
              <a:rPr lang="en-US" sz="1600" u="sng" dirty="0" smtClean="0">
                <a:hlinkClick r:id="rId5" tooltip="Click for Definition"/>
              </a:rPr>
              <a:t>Simple:</a:t>
            </a:r>
            <a:r>
              <a:rPr lang="en-US" sz="1600" dirty="0"/>
              <a:t> </a:t>
            </a:r>
            <a:r>
              <a:rPr lang="en-US" sz="1600" dirty="0" smtClean="0"/>
              <a:t>0.69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8394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Change in Well-being and Global Distress scores over the last three weeks of class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478" y="3048000"/>
            <a:ext cx="80772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7/22/15 – 67% improvement (46% significant improvement)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7/29/15 – 77% improvement (62% significant improvement)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8/5/15 – 83% improvement (58% significant improvement)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7128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594</Words>
  <Application>Microsoft Office PowerPoint</Application>
  <PresentationFormat>On-screen Show (4:3)</PresentationFormat>
  <Paragraphs>88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Wisdom Healing Qigong</vt:lpstr>
      <vt:lpstr>What is Wisdom Healing Qigong?</vt:lpstr>
      <vt:lpstr>Eight week WHQ class  June 10 – August 5, 2015</vt:lpstr>
      <vt:lpstr>Results</vt:lpstr>
      <vt:lpstr>Chronic Pain (10 – worst pain / 1 – no pain) How would you rate your pain right now?</vt:lpstr>
      <vt:lpstr>Chronic pain  red – pain rating on 6/10/15 green – pain rating on 8/5/15</vt:lpstr>
      <vt:lpstr>Chronic Pain</vt:lpstr>
      <vt:lpstr>Change in Well-being and Global Distress scores including Depression and Anxiety</vt:lpstr>
      <vt:lpstr>Change in Well-being and Global Distress scores over the last three weeks of class</vt:lpstr>
      <vt:lpstr>Results</vt:lpstr>
      <vt:lpstr>Quotes</vt:lpstr>
      <vt:lpstr>Quotes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Wisdom Healing Qigong</dc:title>
  <dc:creator>klhtech</dc:creator>
  <cp:lastModifiedBy>klhtech</cp:lastModifiedBy>
  <cp:revision>70</cp:revision>
  <cp:lastPrinted>2015-08-28T01:58:27Z</cp:lastPrinted>
  <dcterms:created xsi:type="dcterms:W3CDTF">2015-08-25T19:39:13Z</dcterms:created>
  <dcterms:modified xsi:type="dcterms:W3CDTF">2015-08-28T02:00:34Z</dcterms:modified>
</cp:coreProperties>
</file>